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 id="2147483678" r:id="rId4"/>
  </p:sldMasterIdLst>
  <p:notesMasterIdLst>
    <p:notesMasterId r:id="rId6"/>
  </p:notesMasterIdLst>
  <p:sldIdLst>
    <p:sldId id="256" r:id="rId5"/>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a:srgbClr val="9999FF"/>
    <a:srgbClr val="CC66FF"/>
    <a:srgbClr val="9966FF"/>
    <a:srgbClr val="00CC99"/>
    <a:srgbClr val="009999"/>
    <a:srgbClr val="008080"/>
    <a:srgbClr val="009478"/>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3246" autoAdjust="0"/>
    <p:restoredTop sz="94706" autoAdjust="0"/>
  </p:normalViewPr>
  <p:slideViewPr>
    <p:cSldViewPr snapToGrid="0" snapToObjects="1" showGuides="1">
      <p:cViewPr varScale="1">
        <p:scale>
          <a:sx n="26" d="100"/>
          <a:sy n="26" d="100"/>
        </p:scale>
        <p:origin x="168" y="476"/>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2/17/2017</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INTRODUCTION or ABSTRACT</a:t>
            </a:r>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2/17/2017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4213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4" y="1097280"/>
            <a:ext cx="8847533" cy="3840480"/>
          </a:xfrm>
        </p:spPr>
        <p:txBody>
          <a:bodyPr anchor="b"/>
          <a:lstStyle>
            <a:lvl1pPr>
              <a:defRPr sz="7200"/>
            </a:lvl1pPr>
          </a:lstStyle>
          <a:p>
            <a:r>
              <a:rPr lang="en-US"/>
              <a:t>Click to edit Master title style</a:t>
            </a:r>
          </a:p>
        </p:txBody>
      </p:sp>
      <p:sp>
        <p:nvSpPr>
          <p:cNvPr id="3" name="Content Placeholder 2"/>
          <p:cNvSpPr>
            <a:spLocks noGrp="1"/>
          </p:cNvSpPr>
          <p:nvPr>
            <p:ph idx="1"/>
          </p:nvPr>
        </p:nvSpPr>
        <p:spPr>
          <a:xfrm>
            <a:off x="11662173" y="2369821"/>
            <a:ext cx="13887450" cy="11696700"/>
          </a:xfrm>
        </p:spPr>
        <p:txBody>
          <a:bodyPr/>
          <a:lstStyle>
            <a:lvl1pPr>
              <a:defRPr sz="7200"/>
            </a:lvl1pPr>
            <a:lvl2pPr>
              <a:defRPr sz="6300"/>
            </a:lvl2pPr>
            <a:lvl3pPr>
              <a:defRPr sz="5400"/>
            </a:lvl3pPr>
            <a:lvl4pPr>
              <a:defRPr sz="4500"/>
            </a:lvl4pPr>
            <a:lvl5pPr>
              <a:defRPr sz="4500"/>
            </a:lvl5pPr>
            <a:lvl6pPr>
              <a:defRPr sz="4500"/>
            </a:lvl6pPr>
            <a:lvl7pPr>
              <a:defRPr sz="4500"/>
            </a:lvl7pPr>
            <a:lvl8pPr>
              <a:defRPr sz="4500"/>
            </a:lvl8pPr>
            <a:lvl9pPr>
              <a:defRPr sz="4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89524" y="4937760"/>
            <a:ext cx="8847533" cy="9147811"/>
          </a:xfrm>
        </p:spPr>
        <p:txBody>
          <a:bodyPr/>
          <a:lstStyle>
            <a:lvl1pPr marL="0" indent="0">
              <a:buNone/>
              <a:defRPr sz="3600"/>
            </a:lvl1pPr>
            <a:lvl2pPr marL="1028700" indent="0">
              <a:buNone/>
              <a:defRPr sz="3150"/>
            </a:lvl2pPr>
            <a:lvl3pPr marL="2057400" indent="0">
              <a:buNone/>
              <a:defRPr sz="2700"/>
            </a:lvl3pPr>
            <a:lvl4pPr marL="3086100" indent="0">
              <a:buNone/>
              <a:defRPr sz="2250"/>
            </a:lvl4pPr>
            <a:lvl5pPr marL="4114800" indent="0">
              <a:buNone/>
              <a:defRPr sz="2250"/>
            </a:lvl5pPr>
            <a:lvl6pPr marL="5143500" indent="0">
              <a:buNone/>
              <a:defRPr sz="2250"/>
            </a:lvl6pPr>
            <a:lvl7pPr marL="6172200" indent="0">
              <a:buNone/>
              <a:defRPr sz="2250"/>
            </a:lvl7pPr>
            <a:lvl8pPr marL="7200900" indent="0">
              <a:buNone/>
              <a:defRPr sz="2250"/>
            </a:lvl8pPr>
            <a:lvl9pPr marL="8229600" indent="0">
              <a:buNone/>
              <a:defRPr sz="225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84187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4" y="1097280"/>
            <a:ext cx="8847533" cy="3840480"/>
          </a:xfrm>
        </p:spPr>
        <p:txBody>
          <a:bodyPr anchor="b"/>
          <a:lstStyle>
            <a:lvl1pPr>
              <a:defRPr sz="7200"/>
            </a:lvl1pPr>
          </a:lstStyle>
          <a:p>
            <a:r>
              <a:rPr lang="en-US"/>
              <a:t>Click to edit Master title style</a:t>
            </a:r>
          </a:p>
        </p:txBody>
      </p:sp>
      <p:sp>
        <p:nvSpPr>
          <p:cNvPr id="3" name="Picture Placeholder 2"/>
          <p:cNvSpPr>
            <a:spLocks noGrp="1"/>
          </p:cNvSpPr>
          <p:nvPr>
            <p:ph type="pic" idx="1"/>
          </p:nvPr>
        </p:nvSpPr>
        <p:spPr>
          <a:xfrm>
            <a:off x="11662173" y="2369821"/>
            <a:ext cx="13887450" cy="11696700"/>
          </a:xfrm>
        </p:spPr>
        <p:txBody>
          <a:bodyPr/>
          <a:lstStyle>
            <a:lvl1pPr marL="0" indent="0">
              <a:buNone/>
              <a:defRPr sz="7200"/>
            </a:lvl1pPr>
            <a:lvl2pPr marL="1028700" indent="0">
              <a:buNone/>
              <a:defRPr sz="6300"/>
            </a:lvl2pPr>
            <a:lvl3pPr marL="2057400" indent="0">
              <a:buNone/>
              <a:defRPr sz="5400"/>
            </a:lvl3pPr>
            <a:lvl4pPr marL="3086100" indent="0">
              <a:buNone/>
              <a:defRPr sz="4500"/>
            </a:lvl4pPr>
            <a:lvl5pPr marL="4114800" indent="0">
              <a:buNone/>
              <a:defRPr sz="4500"/>
            </a:lvl5pPr>
            <a:lvl6pPr marL="5143500" indent="0">
              <a:buNone/>
              <a:defRPr sz="4500"/>
            </a:lvl6pPr>
            <a:lvl7pPr marL="6172200" indent="0">
              <a:buNone/>
              <a:defRPr sz="4500"/>
            </a:lvl7pPr>
            <a:lvl8pPr marL="7200900" indent="0">
              <a:buNone/>
              <a:defRPr sz="4500"/>
            </a:lvl8pPr>
            <a:lvl9pPr marL="8229600" indent="0">
              <a:buNone/>
              <a:defRPr sz="4500"/>
            </a:lvl9pPr>
          </a:lstStyle>
          <a:p>
            <a:endParaRPr lang="en-US"/>
          </a:p>
        </p:txBody>
      </p:sp>
      <p:sp>
        <p:nvSpPr>
          <p:cNvPr id="4" name="Text Placeholder 3"/>
          <p:cNvSpPr>
            <a:spLocks noGrp="1"/>
          </p:cNvSpPr>
          <p:nvPr>
            <p:ph type="body" sz="half" idx="2"/>
          </p:nvPr>
        </p:nvSpPr>
        <p:spPr>
          <a:xfrm>
            <a:off x="1889524" y="4937760"/>
            <a:ext cx="8847533" cy="9147811"/>
          </a:xfrm>
        </p:spPr>
        <p:txBody>
          <a:bodyPr/>
          <a:lstStyle>
            <a:lvl1pPr marL="0" indent="0">
              <a:buNone/>
              <a:defRPr sz="3600"/>
            </a:lvl1pPr>
            <a:lvl2pPr marL="1028700" indent="0">
              <a:buNone/>
              <a:defRPr sz="3150"/>
            </a:lvl2pPr>
            <a:lvl3pPr marL="2057400" indent="0">
              <a:buNone/>
              <a:defRPr sz="2700"/>
            </a:lvl3pPr>
            <a:lvl4pPr marL="3086100" indent="0">
              <a:buNone/>
              <a:defRPr sz="2250"/>
            </a:lvl4pPr>
            <a:lvl5pPr marL="4114800" indent="0">
              <a:buNone/>
              <a:defRPr sz="2250"/>
            </a:lvl5pPr>
            <a:lvl6pPr marL="5143500" indent="0">
              <a:buNone/>
              <a:defRPr sz="2250"/>
            </a:lvl6pPr>
            <a:lvl7pPr marL="6172200" indent="0">
              <a:buNone/>
              <a:defRPr sz="2250"/>
            </a:lvl7pPr>
            <a:lvl8pPr marL="7200900" indent="0">
              <a:buNone/>
              <a:defRPr sz="2250"/>
            </a:lvl8pPr>
            <a:lvl9pPr marL="8229600" indent="0">
              <a:buNone/>
              <a:defRPr sz="225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19919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525124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631025" y="876300"/>
            <a:ext cx="5915025" cy="1394841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85950" y="876300"/>
            <a:ext cx="17402175" cy="1394841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34510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extLst>
      <p:ext uri="{BB962C8B-B14F-4D97-AF65-F5344CB8AC3E}">
        <p14:creationId xmlns:p14="http://schemas.microsoft.com/office/powerpoint/2010/main" val="1335587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SECTION HEADER PLACEHOLDER</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2693671"/>
            <a:ext cx="20574000" cy="5730240"/>
          </a:xfrm>
        </p:spPr>
        <p:txBody>
          <a:bodyPr anchor="b"/>
          <a:lstStyle>
            <a:lvl1pPr algn="ctr">
              <a:defRPr sz="13500"/>
            </a:lvl1pPr>
          </a:lstStyle>
          <a:p>
            <a:r>
              <a:rPr lang="en-US"/>
              <a:t>Click to edit Master title style</a:t>
            </a:r>
          </a:p>
        </p:txBody>
      </p:sp>
      <p:sp>
        <p:nvSpPr>
          <p:cNvPr id="3" name="Subtitle 2"/>
          <p:cNvSpPr>
            <a:spLocks noGrp="1"/>
          </p:cNvSpPr>
          <p:nvPr>
            <p:ph type="subTitle" idx="1"/>
          </p:nvPr>
        </p:nvSpPr>
        <p:spPr>
          <a:xfrm>
            <a:off x="3429000" y="8644891"/>
            <a:ext cx="20574000" cy="3973829"/>
          </a:xfrm>
        </p:spPr>
        <p:txBody>
          <a:bodyPr/>
          <a:lstStyle>
            <a:lvl1pPr marL="0" indent="0" algn="ctr">
              <a:buNone/>
              <a:defRPr sz="5400"/>
            </a:lvl1pPr>
            <a:lvl2pPr marL="1028700" indent="0" algn="ctr">
              <a:buNone/>
              <a:defRPr sz="4500"/>
            </a:lvl2pPr>
            <a:lvl3pPr marL="2057400" indent="0" algn="ctr">
              <a:buNone/>
              <a:defRPr sz="4050"/>
            </a:lvl3pPr>
            <a:lvl4pPr marL="3086100" indent="0" algn="ctr">
              <a:buNone/>
              <a:defRPr sz="3600"/>
            </a:lvl4pPr>
            <a:lvl5pPr marL="4114800" indent="0" algn="ctr">
              <a:buNone/>
              <a:defRPr sz="3600"/>
            </a:lvl5pPr>
            <a:lvl6pPr marL="5143500" indent="0" algn="ctr">
              <a:buNone/>
              <a:defRPr sz="3600"/>
            </a:lvl6pPr>
            <a:lvl7pPr marL="6172200" indent="0" algn="ctr">
              <a:buNone/>
              <a:defRPr sz="3600"/>
            </a:lvl7pPr>
            <a:lvl8pPr marL="7200900" indent="0" algn="ctr">
              <a:buNone/>
              <a:defRPr sz="3600"/>
            </a:lvl8pPr>
            <a:lvl9pPr marL="8229600" indent="0" algn="ctr">
              <a:buNone/>
              <a:defRPr sz="3600"/>
            </a:lvl9pPr>
          </a:lstStyle>
          <a:p>
            <a:r>
              <a:rPr lang="en-US"/>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smtClean="0"/>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15492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smtClean="0"/>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917449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71663" y="4103372"/>
            <a:ext cx="23660100" cy="6846569"/>
          </a:xfrm>
        </p:spPr>
        <p:txBody>
          <a:bodyPr anchor="b"/>
          <a:lstStyle>
            <a:lvl1pPr>
              <a:defRPr sz="13500"/>
            </a:lvl1pPr>
          </a:lstStyle>
          <a:p>
            <a:r>
              <a:rPr lang="en-US"/>
              <a:t>Click to edit Master title style</a:t>
            </a:r>
          </a:p>
        </p:txBody>
      </p:sp>
      <p:sp>
        <p:nvSpPr>
          <p:cNvPr id="3" name="Text Placeholder 2"/>
          <p:cNvSpPr>
            <a:spLocks noGrp="1"/>
          </p:cNvSpPr>
          <p:nvPr>
            <p:ph type="body" idx="1"/>
          </p:nvPr>
        </p:nvSpPr>
        <p:spPr>
          <a:xfrm>
            <a:off x="1871663" y="11014712"/>
            <a:ext cx="23660100" cy="3600449"/>
          </a:xfrm>
        </p:spPr>
        <p:txBody>
          <a:bodyPr/>
          <a:lstStyle>
            <a:lvl1pPr marL="0" indent="0">
              <a:buNone/>
              <a:defRPr sz="5400">
                <a:solidFill>
                  <a:schemeClr val="tx1">
                    <a:tint val="75000"/>
                  </a:schemeClr>
                </a:solidFill>
              </a:defRPr>
            </a:lvl1pPr>
            <a:lvl2pPr marL="1028700" indent="0">
              <a:buNone/>
              <a:defRPr sz="4500">
                <a:solidFill>
                  <a:schemeClr val="tx1">
                    <a:tint val="75000"/>
                  </a:schemeClr>
                </a:solidFill>
              </a:defRPr>
            </a:lvl2pPr>
            <a:lvl3pPr marL="2057400" indent="0">
              <a:buNone/>
              <a:defRPr sz="4050">
                <a:solidFill>
                  <a:schemeClr val="tx1">
                    <a:tint val="75000"/>
                  </a:schemeClr>
                </a:solidFill>
              </a:defRPr>
            </a:lvl3pPr>
            <a:lvl4pPr marL="3086100" indent="0">
              <a:buNone/>
              <a:defRPr sz="3600">
                <a:solidFill>
                  <a:schemeClr val="tx1">
                    <a:tint val="75000"/>
                  </a:schemeClr>
                </a:solidFill>
              </a:defRPr>
            </a:lvl4pPr>
            <a:lvl5pPr marL="4114800" indent="0">
              <a:buNone/>
              <a:defRPr sz="3600">
                <a:solidFill>
                  <a:schemeClr val="tx1">
                    <a:tint val="75000"/>
                  </a:schemeClr>
                </a:solidFill>
              </a:defRPr>
            </a:lvl5pPr>
            <a:lvl6pPr marL="5143500" indent="0">
              <a:buNone/>
              <a:defRPr sz="3600">
                <a:solidFill>
                  <a:schemeClr val="tx1">
                    <a:tint val="75000"/>
                  </a:schemeClr>
                </a:solidFill>
              </a:defRPr>
            </a:lvl6pPr>
            <a:lvl7pPr marL="6172200" indent="0">
              <a:buNone/>
              <a:defRPr sz="3600">
                <a:solidFill>
                  <a:schemeClr val="tx1">
                    <a:tint val="75000"/>
                  </a:schemeClr>
                </a:solidFill>
              </a:defRPr>
            </a:lvl7pPr>
            <a:lvl8pPr marL="7200900" indent="0">
              <a:buNone/>
              <a:defRPr sz="3600">
                <a:solidFill>
                  <a:schemeClr val="tx1">
                    <a:tint val="75000"/>
                  </a:schemeClr>
                </a:solidFill>
              </a:defRPr>
            </a:lvl8pPr>
            <a:lvl9pPr marL="8229600" indent="0">
              <a:buNone/>
              <a:defRPr sz="3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0409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85950" y="4381500"/>
            <a:ext cx="11658600" cy="104432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3887450" y="4381500"/>
            <a:ext cx="11658600" cy="104432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96027F-7875-4030-9381-8BD8C4F21935}" type="datetimeFigureOut">
              <a:rPr lang="en-US" smtClean="0"/>
              <a:t>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6705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89523" y="876301"/>
            <a:ext cx="23660100" cy="3181351"/>
          </a:xfrm>
        </p:spPr>
        <p:txBody>
          <a:bodyPr/>
          <a:lstStyle/>
          <a:p>
            <a:r>
              <a:rPr lang="en-US"/>
              <a:t>Click to edit Master title style</a:t>
            </a:r>
          </a:p>
        </p:txBody>
      </p:sp>
      <p:sp>
        <p:nvSpPr>
          <p:cNvPr id="3" name="Text Placeholder 2"/>
          <p:cNvSpPr>
            <a:spLocks noGrp="1"/>
          </p:cNvSpPr>
          <p:nvPr>
            <p:ph type="body" idx="1"/>
          </p:nvPr>
        </p:nvSpPr>
        <p:spPr>
          <a:xfrm>
            <a:off x="1889524" y="4034791"/>
            <a:ext cx="11605021" cy="1977389"/>
          </a:xfrm>
        </p:spPr>
        <p:txBody>
          <a:bodyPr anchor="b"/>
          <a:lstStyle>
            <a:lvl1pPr marL="0" indent="0">
              <a:buNone/>
              <a:defRPr sz="5400" b="1"/>
            </a:lvl1pPr>
            <a:lvl2pPr marL="1028700" indent="0">
              <a:buNone/>
              <a:defRPr sz="4500" b="1"/>
            </a:lvl2pPr>
            <a:lvl3pPr marL="2057400" indent="0">
              <a:buNone/>
              <a:defRPr sz="4050" b="1"/>
            </a:lvl3pPr>
            <a:lvl4pPr marL="3086100" indent="0">
              <a:buNone/>
              <a:defRPr sz="3600" b="1"/>
            </a:lvl4pPr>
            <a:lvl5pPr marL="4114800" indent="0">
              <a:buNone/>
              <a:defRPr sz="3600" b="1"/>
            </a:lvl5pPr>
            <a:lvl6pPr marL="5143500" indent="0">
              <a:buNone/>
              <a:defRPr sz="3600" b="1"/>
            </a:lvl6pPr>
            <a:lvl7pPr marL="6172200" indent="0">
              <a:buNone/>
              <a:defRPr sz="3600" b="1"/>
            </a:lvl7pPr>
            <a:lvl8pPr marL="7200900" indent="0">
              <a:buNone/>
              <a:defRPr sz="3600" b="1"/>
            </a:lvl8pPr>
            <a:lvl9pPr marL="8229600" indent="0">
              <a:buNone/>
              <a:defRPr sz="3600" b="1"/>
            </a:lvl9pPr>
          </a:lstStyle>
          <a:p>
            <a:pPr lvl="0"/>
            <a:r>
              <a:rPr lang="en-US"/>
              <a:t>Edit Master text styles</a:t>
            </a:r>
          </a:p>
        </p:txBody>
      </p:sp>
      <p:sp>
        <p:nvSpPr>
          <p:cNvPr id="4" name="Content Placeholder 3"/>
          <p:cNvSpPr>
            <a:spLocks noGrp="1"/>
          </p:cNvSpPr>
          <p:nvPr>
            <p:ph sz="half" idx="2"/>
          </p:nvPr>
        </p:nvSpPr>
        <p:spPr>
          <a:xfrm>
            <a:off x="1889524" y="6012180"/>
            <a:ext cx="11605021" cy="88430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887450" y="4034791"/>
            <a:ext cx="11662173" cy="1977389"/>
          </a:xfrm>
        </p:spPr>
        <p:txBody>
          <a:bodyPr anchor="b"/>
          <a:lstStyle>
            <a:lvl1pPr marL="0" indent="0">
              <a:buNone/>
              <a:defRPr sz="5400" b="1"/>
            </a:lvl1pPr>
            <a:lvl2pPr marL="1028700" indent="0">
              <a:buNone/>
              <a:defRPr sz="4500" b="1"/>
            </a:lvl2pPr>
            <a:lvl3pPr marL="2057400" indent="0">
              <a:buNone/>
              <a:defRPr sz="4050" b="1"/>
            </a:lvl3pPr>
            <a:lvl4pPr marL="3086100" indent="0">
              <a:buNone/>
              <a:defRPr sz="3600" b="1"/>
            </a:lvl4pPr>
            <a:lvl5pPr marL="4114800" indent="0">
              <a:buNone/>
              <a:defRPr sz="3600" b="1"/>
            </a:lvl5pPr>
            <a:lvl6pPr marL="5143500" indent="0">
              <a:buNone/>
              <a:defRPr sz="3600" b="1"/>
            </a:lvl6pPr>
            <a:lvl7pPr marL="6172200" indent="0">
              <a:buNone/>
              <a:defRPr sz="3600" b="1"/>
            </a:lvl7pPr>
            <a:lvl8pPr marL="7200900" indent="0">
              <a:buNone/>
              <a:defRPr sz="3600" b="1"/>
            </a:lvl8pPr>
            <a:lvl9pPr marL="8229600" indent="0">
              <a:buNone/>
              <a:defRPr sz="3600" b="1"/>
            </a:lvl9pPr>
          </a:lstStyle>
          <a:p>
            <a:pPr lvl="0"/>
            <a:r>
              <a:rPr lang="en-US"/>
              <a:t>Edit Master text styles</a:t>
            </a:r>
          </a:p>
        </p:txBody>
      </p:sp>
      <p:sp>
        <p:nvSpPr>
          <p:cNvPr id="6" name="Content Placeholder 5"/>
          <p:cNvSpPr>
            <a:spLocks noGrp="1"/>
          </p:cNvSpPr>
          <p:nvPr>
            <p:ph sz="quarter" idx="4"/>
          </p:nvPr>
        </p:nvSpPr>
        <p:spPr>
          <a:xfrm>
            <a:off x="13887450" y="6012180"/>
            <a:ext cx="11662173" cy="88430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96027F-7875-4030-9381-8BD8C4F21935}" type="datetimeFigureOut">
              <a:rPr lang="en-US" smtClean="0"/>
              <a:t>2/17/2017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73319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09A250-FF31-4206-8172-F9D3106AACB1}" type="datetimeFigureOut">
              <a:rPr lang="en-US" smtClean="0"/>
              <a:t>2/17/2017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0770776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4.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image" Target="../media/image1.png"/><Relationship Id="rId2" Type="http://schemas.openxmlformats.org/officeDocument/2006/relationships/slideLayout" Target="../slideLayouts/slideLayout5.xml"/><Relationship Id="rId16"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hyperlink" Target="http://www.facebook.com/pages/PosterPresentationscom/217914411419?v=app_4949752878&amp;ref=ts" TargetMode="Externa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9966FF"/>
            </a:gs>
            <a:gs pos="36000">
              <a:srgbClr val="9999FF"/>
            </a:gs>
            <a:gs pos="68000">
              <a:srgbClr val="33CCCC"/>
            </a:gs>
            <a:gs pos="100000">
              <a:srgbClr val="008080"/>
            </a:gs>
          </a:gsLst>
          <a:lin ang="27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9966FF"/>
            </a:gs>
            <a:gs pos="36000">
              <a:srgbClr val="9999FF"/>
            </a:gs>
            <a:gs pos="68000">
              <a:srgbClr val="33CCCC"/>
            </a:gs>
            <a:gs pos="100000">
              <a:srgbClr val="008080"/>
            </a:gs>
          </a:gsLst>
          <a:lin ang="27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9966FF"/>
            </a:gs>
            <a:gs pos="36000">
              <a:srgbClr val="9999FF"/>
            </a:gs>
            <a:gs pos="68000">
              <a:srgbClr val="33CCCC"/>
            </a:gs>
            <a:gs pos="100000">
              <a:srgbClr val="008080"/>
            </a:gs>
          </a:gsLst>
          <a:lin ang="27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966FF"/>
            </a:gs>
            <a:gs pos="36000">
              <a:srgbClr val="9999FF"/>
            </a:gs>
            <a:gs pos="68000">
              <a:srgbClr val="33CCCC"/>
            </a:gs>
            <a:gs pos="100000">
              <a:srgbClr val="008080"/>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876301"/>
            <a:ext cx="23660100" cy="318135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4381500"/>
            <a:ext cx="23660100" cy="1044321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15255241"/>
            <a:ext cx="6172200" cy="876300"/>
          </a:xfrm>
          <a:prstGeom prst="rect">
            <a:avLst/>
          </a:prstGeom>
        </p:spPr>
        <p:txBody>
          <a:bodyPr vert="horz" lIns="91440" tIns="45720" rIns="91440" bIns="45720" rtlCol="0" anchor="ctr"/>
          <a:lstStyle>
            <a:lvl1pPr algn="l">
              <a:defRPr sz="2700">
                <a:solidFill>
                  <a:schemeClr val="tx1">
                    <a:tint val="75000"/>
                  </a:schemeClr>
                </a:solidFill>
              </a:defRPr>
            </a:lvl1pPr>
          </a:lstStyle>
          <a:p>
            <a:fld id="{228EAE8F-B111-4A29-910C-0B7E1D90ABAB}" type="datetimeFigureOut">
              <a:rPr lang="en-US" smtClean="0"/>
              <a:t>2/17/2017</a:t>
            </a:fld>
            <a:endParaRPr lang="en-US"/>
          </a:p>
        </p:txBody>
      </p:sp>
      <p:sp>
        <p:nvSpPr>
          <p:cNvPr id="5" name="Footer Placeholder 4"/>
          <p:cNvSpPr>
            <a:spLocks noGrp="1"/>
          </p:cNvSpPr>
          <p:nvPr>
            <p:ph type="ftr" sz="quarter" idx="3"/>
          </p:nvPr>
        </p:nvSpPr>
        <p:spPr>
          <a:xfrm>
            <a:off x="9086850" y="15255241"/>
            <a:ext cx="9258300" cy="876300"/>
          </a:xfrm>
          <a:prstGeom prst="rect">
            <a:avLst/>
          </a:prstGeom>
        </p:spPr>
        <p:txBody>
          <a:bodyPr vert="horz" lIns="91440" tIns="45720" rIns="91440" bIns="45720" rtlCol="0" anchor="ctr"/>
          <a:lstStyle>
            <a:lvl1pPr algn="ctr">
              <a:defRPr sz="2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15255241"/>
            <a:ext cx="6172200" cy="876300"/>
          </a:xfrm>
          <a:prstGeom prst="rect">
            <a:avLst/>
          </a:prstGeom>
        </p:spPr>
        <p:txBody>
          <a:bodyPr vert="horz" lIns="91440" tIns="45720" rIns="91440" bIns="45720" rtlCol="0" anchor="ctr"/>
          <a:lstStyle>
            <a:lvl1pPr algn="r">
              <a:defRPr sz="2700">
                <a:solidFill>
                  <a:schemeClr val="tx1">
                    <a:tint val="75000"/>
                  </a:schemeClr>
                </a:solidFill>
              </a:defRPr>
            </a:lvl1pPr>
          </a:lstStyle>
          <a:p>
            <a:fld id="{516CD9DA-44F8-49BA-9CAA-F02F5CD016D3}" type="slidenum">
              <a:rPr lang="en-US" smtClean="0"/>
              <a:t>‹#›</a:t>
            </a:fld>
            <a:endParaRPr lang="en-US"/>
          </a:p>
        </p:txBody>
      </p:sp>
      <p:grpSp>
        <p:nvGrpSpPr>
          <p:cNvPr id="7" name="Group 6"/>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11" name="Rectangle 10"/>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12" name="Rectangle 11"/>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13" name="Picture 2"/>
          <p:cNvPicPr>
            <a:picLocks noChangeAspect="1" noChangeArrowheads="1"/>
          </p:cNvPicPr>
          <p:nvPr userDrawn="1"/>
        </p:nvPicPr>
        <p:blipFill>
          <a:blip r:embed="rId1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14" name="Group 13"/>
          <p:cNvGrpSpPr/>
          <p:nvPr userDrawn="1"/>
        </p:nvGrpSpPr>
        <p:grpSpPr>
          <a:xfrm>
            <a:off x="-6223790" y="15575235"/>
            <a:ext cx="5771525" cy="644181"/>
            <a:chOff x="44242388" y="28054064"/>
            <a:chExt cx="9771400" cy="1090621"/>
          </a:xfrm>
        </p:grpSpPr>
        <p:sp>
          <p:nvSpPr>
            <p:cNvPr id="15"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16" name="Picture 15" descr="http://t2.gstatic.com/images?q=tbn:ANd9GcR4APHC6TT9w54M2zn_pvCiBxUNcspYPoVxirLRphBoJabfSvu7zw">
              <a:hlinkClick r:id="rId15"/>
            </p:cNvPr>
            <p:cNvPicPr>
              <a:picLocks noChangeAspect="1" noChangeArrowheads="1"/>
            </p:cNvPicPr>
            <p:nvPr userDrawn="1"/>
          </p:nvPicPr>
          <p:blipFill>
            <a:blip r:embed="rId16"/>
            <a:srcRect/>
            <a:stretch>
              <a:fillRect/>
            </a:stretch>
          </p:blipFill>
          <p:spPr bwMode="auto">
            <a:xfrm>
              <a:off x="44341112" y="28126638"/>
              <a:ext cx="914400" cy="914400"/>
            </a:xfrm>
            <a:prstGeom prst="rect">
              <a:avLst/>
            </a:prstGeom>
            <a:noFill/>
          </p:spPr>
        </p:pic>
        <p:sp>
          <p:nvSpPr>
            <p:cNvPr id="17"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18" name="Straight Connector 17"/>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9" name="Rectangle 18"/>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20" name="Rectangle 19"/>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21" name="Picture 2"/>
          <p:cNvPicPr>
            <a:picLocks noChangeAspect="1" noChangeArrowheads="1"/>
          </p:cNvPicPr>
          <p:nvPr userDrawn="1"/>
        </p:nvPicPr>
        <p:blipFill>
          <a:blip r:embed="rId17"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22" name="TextBox 21"/>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23" name="Straight Connector 22"/>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441251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2057400" rtl="0" eaLnBrk="1" latinLnBrk="0" hangingPunct="1">
        <a:lnSpc>
          <a:spcPct val="90000"/>
        </a:lnSpc>
        <a:spcBef>
          <a:spcPct val="0"/>
        </a:spcBef>
        <a:buNone/>
        <a:defRPr sz="9900" kern="1200">
          <a:solidFill>
            <a:schemeClr val="tx1"/>
          </a:solidFill>
          <a:latin typeface="+mj-lt"/>
          <a:ea typeface="+mj-ea"/>
          <a:cs typeface="+mj-cs"/>
        </a:defRPr>
      </a:lvl1pPr>
    </p:titleStyle>
    <p:bodyStyle>
      <a:lvl1pPr marL="514350" indent="-514350" algn="l" defTabSz="2057400" rtl="0" eaLnBrk="1" latinLnBrk="0" hangingPunct="1">
        <a:lnSpc>
          <a:spcPct val="90000"/>
        </a:lnSpc>
        <a:spcBef>
          <a:spcPts val="2250"/>
        </a:spcBef>
        <a:buFont typeface="Arial" panose="020B0604020202020204" pitchFamily="34" charset="0"/>
        <a:buChar char="•"/>
        <a:defRPr sz="6300" kern="1200">
          <a:solidFill>
            <a:schemeClr val="tx1"/>
          </a:solidFill>
          <a:latin typeface="+mn-lt"/>
          <a:ea typeface="+mn-ea"/>
          <a:cs typeface="+mn-cs"/>
        </a:defRPr>
      </a:lvl1pPr>
      <a:lvl2pPr marL="1543050" indent="-514350" algn="l" defTabSz="2057400" rtl="0" eaLnBrk="1" latinLnBrk="0" hangingPunct="1">
        <a:lnSpc>
          <a:spcPct val="90000"/>
        </a:lnSpc>
        <a:spcBef>
          <a:spcPts val="1125"/>
        </a:spcBef>
        <a:buFont typeface="Arial" panose="020B0604020202020204" pitchFamily="34" charset="0"/>
        <a:buChar char="•"/>
        <a:defRPr sz="5400" kern="1200">
          <a:solidFill>
            <a:schemeClr val="tx1"/>
          </a:solidFill>
          <a:latin typeface="+mn-lt"/>
          <a:ea typeface="+mn-ea"/>
          <a:cs typeface="+mn-cs"/>
        </a:defRPr>
      </a:lvl2pPr>
      <a:lvl3pPr marL="2571750" indent="-514350" algn="l" defTabSz="2057400" rtl="0" eaLnBrk="1" latinLnBrk="0" hangingPunct="1">
        <a:lnSpc>
          <a:spcPct val="90000"/>
        </a:lnSpc>
        <a:spcBef>
          <a:spcPts val="1125"/>
        </a:spcBef>
        <a:buFont typeface="Arial" panose="020B0604020202020204" pitchFamily="34" charset="0"/>
        <a:buChar char="•"/>
        <a:defRPr sz="4500" kern="1200">
          <a:solidFill>
            <a:schemeClr val="tx1"/>
          </a:solidFill>
          <a:latin typeface="+mn-lt"/>
          <a:ea typeface="+mn-ea"/>
          <a:cs typeface="+mn-cs"/>
        </a:defRPr>
      </a:lvl3pPr>
      <a:lvl4pPr marL="36004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4pPr>
      <a:lvl5pPr marL="46291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5pPr>
      <a:lvl6pPr marL="56578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6pPr>
      <a:lvl7pPr marL="66865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7pPr>
      <a:lvl8pPr marL="77152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8pPr>
      <a:lvl9pPr marL="87439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9pPr>
    </p:bodyStyle>
    <p:otherStyle>
      <a:defPPr>
        <a:defRPr lang="en-US"/>
      </a:defPPr>
      <a:lvl1pPr marL="0" algn="l" defTabSz="2057400" rtl="0" eaLnBrk="1" latinLnBrk="0" hangingPunct="1">
        <a:defRPr sz="4050" kern="1200">
          <a:solidFill>
            <a:schemeClr val="tx1"/>
          </a:solidFill>
          <a:latin typeface="+mn-lt"/>
          <a:ea typeface="+mn-ea"/>
          <a:cs typeface="+mn-cs"/>
        </a:defRPr>
      </a:lvl1pPr>
      <a:lvl2pPr marL="1028700" algn="l" defTabSz="2057400" rtl="0" eaLnBrk="1" latinLnBrk="0" hangingPunct="1">
        <a:defRPr sz="4050" kern="1200">
          <a:solidFill>
            <a:schemeClr val="tx1"/>
          </a:solidFill>
          <a:latin typeface="+mn-lt"/>
          <a:ea typeface="+mn-ea"/>
          <a:cs typeface="+mn-cs"/>
        </a:defRPr>
      </a:lvl2pPr>
      <a:lvl3pPr marL="2057400" algn="l" defTabSz="2057400" rtl="0" eaLnBrk="1" latinLnBrk="0" hangingPunct="1">
        <a:defRPr sz="4050" kern="1200">
          <a:solidFill>
            <a:schemeClr val="tx1"/>
          </a:solidFill>
          <a:latin typeface="+mn-lt"/>
          <a:ea typeface="+mn-ea"/>
          <a:cs typeface="+mn-cs"/>
        </a:defRPr>
      </a:lvl3pPr>
      <a:lvl4pPr marL="3086100" algn="l" defTabSz="2057400" rtl="0" eaLnBrk="1" latinLnBrk="0" hangingPunct="1">
        <a:defRPr sz="4050" kern="1200">
          <a:solidFill>
            <a:schemeClr val="tx1"/>
          </a:solidFill>
          <a:latin typeface="+mn-lt"/>
          <a:ea typeface="+mn-ea"/>
          <a:cs typeface="+mn-cs"/>
        </a:defRPr>
      </a:lvl4pPr>
      <a:lvl5pPr marL="4114800" algn="l" defTabSz="2057400" rtl="0" eaLnBrk="1" latinLnBrk="0" hangingPunct="1">
        <a:defRPr sz="4050" kern="1200">
          <a:solidFill>
            <a:schemeClr val="tx1"/>
          </a:solidFill>
          <a:latin typeface="+mn-lt"/>
          <a:ea typeface="+mn-ea"/>
          <a:cs typeface="+mn-cs"/>
        </a:defRPr>
      </a:lvl5pPr>
      <a:lvl6pPr marL="5143500" algn="l" defTabSz="2057400" rtl="0" eaLnBrk="1" latinLnBrk="0" hangingPunct="1">
        <a:defRPr sz="4050" kern="1200">
          <a:solidFill>
            <a:schemeClr val="tx1"/>
          </a:solidFill>
          <a:latin typeface="+mn-lt"/>
          <a:ea typeface="+mn-ea"/>
          <a:cs typeface="+mn-cs"/>
        </a:defRPr>
      </a:lvl6pPr>
      <a:lvl7pPr marL="6172200" algn="l" defTabSz="2057400" rtl="0" eaLnBrk="1" latinLnBrk="0" hangingPunct="1">
        <a:defRPr sz="4050" kern="1200">
          <a:solidFill>
            <a:schemeClr val="tx1"/>
          </a:solidFill>
          <a:latin typeface="+mn-lt"/>
          <a:ea typeface="+mn-ea"/>
          <a:cs typeface="+mn-cs"/>
        </a:defRPr>
      </a:lvl7pPr>
      <a:lvl8pPr marL="7200900" algn="l" defTabSz="2057400" rtl="0" eaLnBrk="1" latinLnBrk="0" hangingPunct="1">
        <a:defRPr sz="4050" kern="1200">
          <a:solidFill>
            <a:schemeClr val="tx1"/>
          </a:solidFill>
          <a:latin typeface="+mn-lt"/>
          <a:ea typeface="+mn-ea"/>
          <a:cs typeface="+mn-cs"/>
        </a:defRPr>
      </a:lvl8pPr>
      <a:lvl9pPr marL="8229600" algn="l" defTabSz="2057400" rtl="0" eaLnBrk="1" latinLnBrk="0" hangingPunct="1">
        <a:defRPr sz="40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5.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7" name="Rectangle: Rounded Corners 386"/>
          <p:cNvSpPr/>
          <p:nvPr/>
        </p:nvSpPr>
        <p:spPr>
          <a:xfrm>
            <a:off x="509800" y="2401907"/>
            <a:ext cx="8592839" cy="13465804"/>
          </a:xfrm>
          <a:prstGeom prst="round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8" name="Rectangle: Rounded Corners 387"/>
          <p:cNvSpPr/>
          <p:nvPr/>
        </p:nvSpPr>
        <p:spPr>
          <a:xfrm>
            <a:off x="9483758" y="2382367"/>
            <a:ext cx="8362290" cy="13424305"/>
          </a:xfrm>
          <a:prstGeom prst="round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5" name="Rectangle: Rounded Corners 384"/>
          <p:cNvSpPr/>
          <p:nvPr/>
        </p:nvSpPr>
        <p:spPr>
          <a:xfrm>
            <a:off x="18194108" y="2385950"/>
            <a:ext cx="8681636" cy="13640539"/>
          </a:xfrm>
          <a:prstGeom prst="round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9" name="Text Placeholder 178"/>
          <p:cNvSpPr>
            <a:spLocks noGrp="1"/>
          </p:cNvSpPr>
          <p:nvPr>
            <p:ph type="body" sz="quarter" idx="10"/>
          </p:nvPr>
        </p:nvSpPr>
        <p:spPr>
          <a:xfrm>
            <a:off x="565116" y="3063161"/>
            <a:ext cx="8494548" cy="1427191"/>
          </a:xfrm>
        </p:spPr>
        <p:txBody>
          <a:bodyPr/>
          <a:lstStyle/>
          <a:p>
            <a:r>
              <a:rPr lang="en-US" sz="2800" dirty="0">
                <a:solidFill>
                  <a:schemeClr val="bg1"/>
                </a:solidFill>
                <a:latin typeface="Arial" panose="020B0604020202020204" pitchFamily="34" charset="0"/>
                <a:cs typeface="Arial" panose="020B0604020202020204" pitchFamily="34" charset="0"/>
              </a:rPr>
              <a:t>In many resource poor countries, they lack the ability to accurately and quickly test blood pH for their patients.  </a:t>
            </a:r>
          </a:p>
        </p:txBody>
      </p:sp>
      <p:sp>
        <p:nvSpPr>
          <p:cNvPr id="181" name="Text Placeholder 180"/>
          <p:cNvSpPr>
            <a:spLocks noGrp="1"/>
          </p:cNvSpPr>
          <p:nvPr>
            <p:ph type="body" sz="quarter" idx="11"/>
          </p:nvPr>
        </p:nvSpPr>
        <p:spPr>
          <a:xfrm>
            <a:off x="576461" y="2548230"/>
            <a:ext cx="8483204" cy="597961"/>
          </a:xfrm>
        </p:spPr>
        <p:txBody>
          <a:bodyPr/>
          <a:lstStyle/>
          <a:p>
            <a:r>
              <a:rPr lang="en-US" sz="3200" dirty="0">
                <a:latin typeface="Arial" panose="020B0604020202020204" pitchFamily="34" charset="0"/>
                <a:cs typeface="Arial" panose="020B0604020202020204" pitchFamily="34" charset="0"/>
              </a:rPr>
              <a:t>INTRODUCTION</a:t>
            </a:r>
          </a:p>
        </p:txBody>
      </p:sp>
      <p:sp>
        <p:nvSpPr>
          <p:cNvPr id="223" name="Text Placeholder 222"/>
          <p:cNvSpPr>
            <a:spLocks noGrp="1"/>
          </p:cNvSpPr>
          <p:nvPr>
            <p:ph type="body" sz="quarter" idx="19"/>
          </p:nvPr>
        </p:nvSpPr>
        <p:spPr>
          <a:xfrm>
            <a:off x="552281" y="5212994"/>
            <a:ext cx="8495540" cy="479239"/>
          </a:xfrm>
        </p:spPr>
        <p:txBody>
          <a:bodyPr>
            <a:noAutofit/>
          </a:bodyPr>
          <a:lstStyle/>
          <a:p>
            <a:r>
              <a:rPr lang="en-US" sz="2800" dirty="0">
                <a:solidFill>
                  <a:schemeClr val="bg1"/>
                </a:solidFill>
                <a:latin typeface="Arial" panose="020B0604020202020204" pitchFamily="34" charset="0"/>
                <a:cs typeface="Arial" panose="020B0604020202020204" pitchFamily="34" charset="0"/>
              </a:rPr>
              <a:t>The objective of this  project was to verify if nitrazine and phion urine pH strips can accurately measure the acidity of human blood in a hospital setting. </a:t>
            </a:r>
          </a:p>
        </p:txBody>
      </p:sp>
      <p:sp>
        <p:nvSpPr>
          <p:cNvPr id="338" name="Text Placeholder 337"/>
          <p:cNvSpPr>
            <a:spLocks noGrp="1"/>
          </p:cNvSpPr>
          <p:nvPr>
            <p:ph type="body" sz="quarter" idx="20"/>
          </p:nvPr>
        </p:nvSpPr>
        <p:spPr>
          <a:xfrm>
            <a:off x="509800" y="4689579"/>
            <a:ext cx="8483203" cy="597961"/>
          </a:xfrm>
        </p:spPr>
        <p:txBody>
          <a:bodyPr/>
          <a:lstStyle/>
          <a:p>
            <a:r>
              <a:rPr lang="en-US" sz="3200" dirty="0">
                <a:latin typeface="Arial" panose="020B0604020202020204" pitchFamily="34" charset="0"/>
                <a:cs typeface="Arial" panose="020B0604020202020204" pitchFamily="34" charset="0"/>
              </a:rPr>
              <a:t>OBJECTIVES</a:t>
            </a:r>
          </a:p>
        </p:txBody>
      </p:sp>
      <p:sp>
        <p:nvSpPr>
          <p:cNvPr id="16" name="Text Placeholder 15"/>
          <p:cNvSpPr>
            <a:spLocks noGrp="1"/>
          </p:cNvSpPr>
          <p:nvPr>
            <p:ph type="body" sz="quarter" idx="22"/>
          </p:nvPr>
        </p:nvSpPr>
        <p:spPr>
          <a:xfrm>
            <a:off x="482995" y="7034366"/>
            <a:ext cx="8482209" cy="597961"/>
          </a:xfrm>
        </p:spPr>
        <p:txBody>
          <a:bodyPr/>
          <a:lstStyle/>
          <a:p>
            <a:r>
              <a:rPr lang="en-US" sz="3200" dirty="0">
                <a:latin typeface="Arial" panose="020B0604020202020204" pitchFamily="34" charset="0"/>
                <a:cs typeface="Arial" panose="020B0604020202020204" pitchFamily="34" charset="0"/>
              </a:rPr>
              <a:t>METHODS</a:t>
            </a:r>
          </a:p>
        </p:txBody>
      </p:sp>
      <p:sp>
        <p:nvSpPr>
          <p:cNvPr id="17" name="Text Placeholder 16"/>
          <p:cNvSpPr>
            <a:spLocks noGrp="1"/>
          </p:cNvSpPr>
          <p:nvPr>
            <p:ph type="body" sz="quarter" idx="23"/>
          </p:nvPr>
        </p:nvSpPr>
        <p:spPr>
          <a:xfrm>
            <a:off x="9476384" y="3146192"/>
            <a:ext cx="8482209" cy="7244168"/>
          </a:xfrm>
        </p:spPr>
        <p:txBody>
          <a:bodyPr/>
          <a:lstStyle/>
          <a:p>
            <a:r>
              <a:rPr lang="en-US" sz="2800" dirty="0">
                <a:solidFill>
                  <a:schemeClr val="bg1"/>
                </a:solidFill>
                <a:latin typeface="Arial" panose="020B0604020202020204" pitchFamily="34" charset="0"/>
                <a:cs typeface="Arial" panose="020B0604020202020204" pitchFamily="34" charset="0"/>
              </a:rPr>
              <a:t>From September 2015 to August 2016 forty-three patients were enrolled in this study. Three patients were excluded from data analysis due to two patients not having VBG or ABGs drawn by the lab, and one unenrolled in the study. Of the included patients, twenty-one (52.5 %) of the patient’s were female, with an average age of 58.3 years (SD 13.7 years). The majority of our patient’s had VBGs drawn (n=38) by the UCD lab, with 14 (35 %) acidemia, 18 (45 %) showing a normal pH, and 8 (20 %) showing alkalemia. When comparing the time it took for the UCD lab to complete the pH analysis, and the time for the pH strips to result from blood draw, the pH strips were faster by an average of 16.3 minutes (SD 36.6). The sensitivity and specificity for the nitrazine and phion papers for detecting acidemia, normal pH, and alkalemia is listed in Table 1. </a:t>
            </a:r>
          </a:p>
        </p:txBody>
      </p:sp>
      <p:sp>
        <p:nvSpPr>
          <p:cNvPr id="340" name="Text Placeholder 339"/>
          <p:cNvSpPr>
            <a:spLocks noGrp="1"/>
          </p:cNvSpPr>
          <p:nvPr>
            <p:ph type="body" sz="quarter" idx="24"/>
          </p:nvPr>
        </p:nvSpPr>
        <p:spPr>
          <a:xfrm>
            <a:off x="9471422" y="2548231"/>
            <a:ext cx="8487172" cy="597961"/>
          </a:xfrm>
        </p:spPr>
        <p:txBody>
          <a:bodyPr/>
          <a:lstStyle/>
          <a:p>
            <a:r>
              <a:rPr lang="en-US" sz="3200" dirty="0">
                <a:latin typeface="Arial" panose="020B0604020202020204" pitchFamily="34" charset="0"/>
                <a:cs typeface="Arial" panose="020B0604020202020204" pitchFamily="34" charset="0"/>
              </a:rPr>
              <a:t>RESULTS</a:t>
            </a:r>
          </a:p>
        </p:txBody>
      </p:sp>
      <p:sp>
        <p:nvSpPr>
          <p:cNvPr id="250" name="Text Placeholder 249"/>
          <p:cNvSpPr>
            <a:spLocks noGrp="1"/>
          </p:cNvSpPr>
          <p:nvPr>
            <p:ph type="body" sz="quarter" idx="25"/>
          </p:nvPr>
        </p:nvSpPr>
        <p:spPr>
          <a:xfrm>
            <a:off x="18167303" y="4938636"/>
            <a:ext cx="8485018" cy="548717"/>
          </a:xfrm>
        </p:spPr>
        <p:txBody>
          <a:bodyPr/>
          <a:lstStyle/>
          <a:p>
            <a:r>
              <a:rPr lang="en-US" sz="3200" dirty="0">
                <a:latin typeface="Arial" panose="020B0604020202020204" pitchFamily="34" charset="0"/>
                <a:cs typeface="Arial" panose="020B0604020202020204" pitchFamily="34" charset="0"/>
              </a:rPr>
              <a:t>LIMITATIONS</a:t>
            </a:r>
          </a:p>
        </p:txBody>
      </p:sp>
      <p:sp>
        <p:nvSpPr>
          <p:cNvPr id="251" name="Text Placeholder 250"/>
          <p:cNvSpPr>
            <a:spLocks noGrp="1"/>
          </p:cNvSpPr>
          <p:nvPr>
            <p:ph type="body" sz="quarter" idx="26"/>
          </p:nvPr>
        </p:nvSpPr>
        <p:spPr>
          <a:xfrm>
            <a:off x="18339712" y="5646763"/>
            <a:ext cx="8485018" cy="3753981"/>
          </a:xfrm>
        </p:spPr>
        <p:txBody>
          <a:bodyPr/>
          <a:lstStyle/>
          <a:p>
            <a:r>
              <a:rPr lang="en-US" sz="2800" dirty="0">
                <a:solidFill>
                  <a:schemeClr val="bg1"/>
                </a:solidFill>
                <a:latin typeface="Arial" panose="020B0604020202020204" pitchFamily="34" charset="0"/>
                <a:cs typeface="Arial" panose="020B0604020202020204" pitchFamily="34" charset="0"/>
              </a:rPr>
              <a:t>The largest limitation to this study was the small sample size with a total of 44 patients enrolled, but only 40 having complete data to analyze. In addition, the pH papers are limited in how fine their measurement of pH is. Because they are designed to measure urine pH, they lack accuracy around physiological blood </a:t>
            </a:r>
            <a:r>
              <a:rPr lang="en-US" sz="2800" dirty="0" err="1">
                <a:solidFill>
                  <a:schemeClr val="bg1"/>
                </a:solidFill>
                <a:latin typeface="Arial" panose="020B0604020202020204" pitchFamily="34" charset="0"/>
                <a:cs typeface="Arial" panose="020B0604020202020204" pitchFamily="34" charset="0"/>
              </a:rPr>
              <a:t>pH.</a:t>
            </a:r>
            <a:r>
              <a:rPr lang="en-US" sz="2800" dirty="0">
                <a:solidFill>
                  <a:schemeClr val="bg1"/>
                </a:solidFill>
                <a:latin typeface="Arial" panose="020B0604020202020204" pitchFamily="34" charset="0"/>
                <a:cs typeface="Arial" panose="020B0604020202020204" pitchFamily="34" charset="0"/>
              </a:rPr>
              <a:t> Both our strips were unable to measure in less than 0.5 pH around physiological Ph of  7.35-7.45 pH.</a:t>
            </a:r>
          </a:p>
        </p:txBody>
      </p:sp>
      <p:sp>
        <p:nvSpPr>
          <p:cNvPr id="290" name="Text Placeholder 289"/>
          <p:cNvSpPr>
            <a:spLocks noGrp="1"/>
          </p:cNvSpPr>
          <p:nvPr>
            <p:ph type="body" sz="quarter" idx="27"/>
          </p:nvPr>
        </p:nvSpPr>
        <p:spPr>
          <a:xfrm>
            <a:off x="18174660" y="2542963"/>
            <a:ext cx="8485018" cy="597961"/>
          </a:xfrm>
        </p:spPr>
        <p:txBody>
          <a:bodyPr/>
          <a:lstStyle/>
          <a:p>
            <a:r>
              <a:rPr lang="en-US" sz="3200" dirty="0">
                <a:latin typeface="Arial" panose="020B0604020202020204" pitchFamily="34" charset="0"/>
                <a:cs typeface="Arial" panose="020B0604020202020204" pitchFamily="34" charset="0"/>
              </a:rPr>
              <a:t>CONCLUSION</a:t>
            </a:r>
          </a:p>
        </p:txBody>
      </p:sp>
      <p:sp>
        <p:nvSpPr>
          <p:cNvPr id="291" name="Text Placeholder 290"/>
          <p:cNvSpPr>
            <a:spLocks noGrp="1"/>
          </p:cNvSpPr>
          <p:nvPr>
            <p:ph type="body" sz="quarter" idx="28"/>
          </p:nvPr>
        </p:nvSpPr>
        <p:spPr>
          <a:xfrm>
            <a:off x="18414386" y="3046287"/>
            <a:ext cx="8488163" cy="1814989"/>
          </a:xfrm>
        </p:spPr>
        <p:txBody>
          <a:bodyPr/>
          <a:lstStyle/>
          <a:p>
            <a:r>
              <a:rPr lang="en-US" sz="2800" dirty="0">
                <a:solidFill>
                  <a:schemeClr val="bg1"/>
                </a:solidFill>
                <a:latin typeface="Arial" panose="020B0604020202020204" pitchFamily="34" charset="0"/>
                <a:cs typeface="Arial" panose="020B0604020202020204" pitchFamily="34" charset="0"/>
              </a:rPr>
              <a:t>While both </a:t>
            </a:r>
            <a:r>
              <a:rPr lang="en-US" sz="2800">
                <a:solidFill>
                  <a:schemeClr val="bg1"/>
                </a:solidFill>
                <a:latin typeface="Arial" panose="020B0604020202020204" pitchFamily="34" charset="0"/>
                <a:cs typeface="Arial" panose="020B0604020202020204" pitchFamily="34" charset="0"/>
              </a:rPr>
              <a:t>the nitrazine and phion </a:t>
            </a:r>
            <a:r>
              <a:rPr lang="en-US" sz="2800" dirty="0">
                <a:solidFill>
                  <a:schemeClr val="bg1"/>
                </a:solidFill>
                <a:latin typeface="Arial" panose="020B0604020202020204" pitchFamily="34" charset="0"/>
                <a:cs typeface="Arial" panose="020B0604020202020204" pitchFamily="34" charset="0"/>
              </a:rPr>
              <a:t>pH strip are faster to result than laboratory results, they were neither sensitive</a:t>
            </a:r>
            <a:r>
              <a:rPr lang="en-US" sz="2800">
                <a:solidFill>
                  <a:schemeClr val="bg1"/>
                </a:solidFill>
                <a:latin typeface="Arial" panose="020B0604020202020204" pitchFamily="34" charset="0"/>
                <a:cs typeface="Arial" panose="020B0604020202020204" pitchFamily="34" charset="0"/>
              </a:rPr>
              <a:t>, specific, </a:t>
            </a:r>
            <a:r>
              <a:rPr lang="en-US" sz="2800" dirty="0">
                <a:solidFill>
                  <a:schemeClr val="bg1"/>
                </a:solidFill>
                <a:latin typeface="Arial" panose="020B0604020202020204" pitchFamily="34" charset="0"/>
                <a:cs typeface="Arial" panose="020B0604020202020204" pitchFamily="34" charset="0"/>
              </a:rPr>
              <a:t>nor accurate enough to be used to make clinical decisions. </a:t>
            </a:r>
          </a:p>
        </p:txBody>
      </p:sp>
      <p:sp>
        <p:nvSpPr>
          <p:cNvPr id="292" name="Text Placeholder 291"/>
          <p:cNvSpPr>
            <a:spLocks noGrp="1"/>
          </p:cNvSpPr>
          <p:nvPr>
            <p:ph type="body" sz="quarter" idx="29"/>
          </p:nvPr>
        </p:nvSpPr>
        <p:spPr>
          <a:xfrm>
            <a:off x="18243438" y="9483928"/>
            <a:ext cx="8485018" cy="597961"/>
          </a:xfrm>
          <a:noFill/>
        </p:spPr>
        <p:txBody>
          <a:bodyPr/>
          <a:lstStyle/>
          <a:p>
            <a:r>
              <a:rPr lang="en-US" sz="3200" dirty="0">
                <a:latin typeface="Arial" panose="020B0604020202020204" pitchFamily="34" charset="0"/>
                <a:cs typeface="Arial" panose="020B0604020202020204" pitchFamily="34" charset="0"/>
              </a:rPr>
              <a:t>ACKNOWLEDGEMENT</a:t>
            </a:r>
          </a:p>
        </p:txBody>
      </p:sp>
      <p:sp>
        <p:nvSpPr>
          <p:cNvPr id="293" name="Text Placeholder 292"/>
          <p:cNvSpPr>
            <a:spLocks noGrp="1"/>
          </p:cNvSpPr>
          <p:nvPr>
            <p:ph type="body" sz="quarter" idx="30"/>
          </p:nvPr>
        </p:nvSpPr>
        <p:spPr>
          <a:xfrm>
            <a:off x="18283008" y="10159961"/>
            <a:ext cx="8488163" cy="4242833"/>
          </a:xfrm>
        </p:spPr>
        <p:txBody>
          <a:bodyPr/>
          <a:lstStyle/>
          <a:p>
            <a:r>
              <a:rPr lang="en-US" sz="2800" dirty="0">
                <a:solidFill>
                  <a:schemeClr val="bg1"/>
                </a:solidFill>
                <a:latin typeface="Arial" panose="020B0604020202020204" pitchFamily="34" charset="0"/>
                <a:ea typeface="Tahoma" panose="020B0604030504040204" pitchFamily="34" charset="0"/>
                <a:cs typeface="Arial" panose="020B0604020202020204" pitchFamily="34" charset="0"/>
              </a:rPr>
              <a:t>I would like to thank Dr. Michael Schick and Dr. Myla Canales for allowing me to join this project and use it for my MSRF project. I would like to thank the MSRF program for funding my summer so I could work on this project. In addition, I’d like to tank Benjamin Mooso for his constant assistance with IRB and consent paperwork. Finally, I’d like to thank JL and Michelle for their work this past year to help enroll our patients. </a:t>
            </a:r>
          </a:p>
          <a:p>
            <a:endParaRPr lang="en-US" dirty="0"/>
          </a:p>
        </p:txBody>
      </p:sp>
      <p:sp>
        <p:nvSpPr>
          <p:cNvPr id="331" name="Text Placeholder 330"/>
          <p:cNvSpPr>
            <a:spLocks noGrp="1"/>
          </p:cNvSpPr>
          <p:nvPr>
            <p:ph type="body" sz="quarter" idx="150"/>
          </p:nvPr>
        </p:nvSpPr>
        <p:spPr>
          <a:noFill/>
        </p:spPr>
        <p:txBody>
          <a:bodyPr>
            <a:normAutofit/>
          </a:bodyPr>
          <a:lstStyle/>
          <a:p>
            <a:r>
              <a:rPr lang="en-US" dirty="0">
                <a:solidFill>
                  <a:schemeClr val="tx1"/>
                </a:solidFill>
                <a:latin typeface="Arial" panose="020B0604020202020204" pitchFamily="34" charset="0"/>
                <a:cs typeface="Arial" panose="020B0604020202020204" pitchFamily="34" charset="0"/>
              </a:rPr>
              <a:t>M. A. Gilbert BS, J. L. K. C. </a:t>
            </a:r>
            <a:r>
              <a:rPr lang="en-US">
                <a:solidFill>
                  <a:schemeClr val="tx1"/>
                </a:solidFill>
                <a:latin typeface="Arial" panose="020B0604020202020204" pitchFamily="34" charset="0"/>
                <a:cs typeface="Arial" panose="020B0604020202020204" pitchFamily="34" charset="0"/>
              </a:rPr>
              <a:t>Santamarina </a:t>
            </a:r>
            <a:r>
              <a:rPr lang="en-US" dirty="0">
                <a:solidFill>
                  <a:schemeClr val="tx1"/>
                </a:solidFill>
                <a:latin typeface="Arial" panose="020B0604020202020204" pitchFamily="34" charset="0"/>
                <a:cs typeface="Arial" panose="020B0604020202020204" pitchFamily="34" charset="0"/>
              </a:rPr>
              <a:t>BS, M. Nguyen BA, M. Canales MD, M. Schick DO</a:t>
            </a:r>
          </a:p>
          <a:p>
            <a:endParaRPr lang="en-US" dirty="0"/>
          </a:p>
        </p:txBody>
      </p:sp>
      <p:sp>
        <p:nvSpPr>
          <p:cNvPr id="332" name="Text Placeholder 331"/>
          <p:cNvSpPr>
            <a:spLocks noGrp="1"/>
          </p:cNvSpPr>
          <p:nvPr>
            <p:ph type="body" sz="quarter" idx="184"/>
          </p:nvPr>
        </p:nvSpPr>
        <p:spPr/>
        <p:txBody>
          <a:bodyPr>
            <a:noAutofit/>
          </a:bodyPr>
          <a:lstStyle/>
          <a:p>
            <a:r>
              <a:rPr lang="en-US" sz="3600" dirty="0">
                <a:solidFill>
                  <a:schemeClr val="tx1"/>
                </a:solidFill>
                <a:latin typeface="Arial" panose="020B0604020202020204" pitchFamily="34" charset="0"/>
                <a:cs typeface="Arial" panose="020B0604020202020204" pitchFamily="34" charset="0"/>
              </a:rPr>
              <a:t>University of California, Davis School of Medicine</a:t>
            </a:r>
          </a:p>
        </p:txBody>
      </p:sp>
      <p:sp>
        <p:nvSpPr>
          <p:cNvPr id="333" name="Text Placeholder 332"/>
          <p:cNvSpPr>
            <a:spLocks noGrp="1"/>
          </p:cNvSpPr>
          <p:nvPr>
            <p:ph type="body" sz="quarter" idx="185"/>
          </p:nvPr>
        </p:nvSpPr>
        <p:spPr>
          <a:xfrm>
            <a:off x="3611265" y="256061"/>
            <a:ext cx="20107276" cy="834414"/>
          </a:xfrm>
        </p:spPr>
        <p:txBody>
          <a:bodyPr>
            <a:noAutofit/>
          </a:bodyPr>
          <a:lstStyle/>
          <a:p>
            <a:r>
              <a:rPr lang="en-US" sz="5400" dirty="0">
                <a:solidFill>
                  <a:schemeClr val="tx1"/>
                </a:solidFill>
                <a:latin typeface="Arial" panose="020B0604020202020204" pitchFamily="34" charset="0"/>
                <a:cs typeface="Arial" panose="020B0604020202020204" pitchFamily="34" charset="0"/>
              </a:rPr>
              <a:t>Reliability of pH Paper with Venous and Arterial Blood Samples</a:t>
            </a:r>
          </a:p>
        </p:txBody>
      </p:sp>
      <p:sp>
        <p:nvSpPr>
          <p:cNvPr id="294" name="Text Placeholder 293"/>
          <p:cNvSpPr>
            <a:spLocks noGrp="1"/>
          </p:cNvSpPr>
          <p:nvPr>
            <p:ph type="body" sz="quarter" idx="95"/>
          </p:nvPr>
        </p:nvSpPr>
        <p:spPr/>
        <p:txBody>
          <a:bodyPr/>
          <a:lstStyle/>
          <a:p>
            <a:endParaRPr lang="en-US"/>
          </a:p>
        </p:txBody>
      </p:sp>
      <p:sp>
        <p:nvSpPr>
          <p:cNvPr id="295" name="Text Placeholder 294"/>
          <p:cNvSpPr>
            <a:spLocks noGrp="1"/>
          </p:cNvSpPr>
          <p:nvPr>
            <p:ph type="body" sz="quarter" idx="107"/>
          </p:nvPr>
        </p:nvSpPr>
        <p:spPr/>
        <p:txBody>
          <a:bodyPr/>
          <a:lstStyle/>
          <a:p>
            <a:endParaRPr lang="en-US"/>
          </a:p>
        </p:txBody>
      </p:sp>
      <p:sp>
        <p:nvSpPr>
          <p:cNvPr id="297" name="Text Placeholder 296"/>
          <p:cNvSpPr>
            <a:spLocks noGrp="1"/>
          </p:cNvSpPr>
          <p:nvPr>
            <p:ph type="body" sz="quarter" idx="116"/>
          </p:nvPr>
        </p:nvSpPr>
        <p:spPr/>
        <p:txBody>
          <a:bodyPr/>
          <a:lstStyle/>
          <a:p>
            <a:endParaRPr lang="en-US"/>
          </a:p>
        </p:txBody>
      </p:sp>
      <p:sp>
        <p:nvSpPr>
          <p:cNvPr id="298" name="Text Placeholder 297"/>
          <p:cNvSpPr>
            <a:spLocks noGrp="1"/>
          </p:cNvSpPr>
          <p:nvPr>
            <p:ph type="body" sz="quarter" idx="117"/>
          </p:nvPr>
        </p:nvSpPr>
        <p:spPr/>
        <p:txBody>
          <a:bodyPr/>
          <a:lstStyle/>
          <a:p>
            <a:endParaRPr lang="en-US"/>
          </a:p>
        </p:txBody>
      </p:sp>
      <p:sp>
        <p:nvSpPr>
          <p:cNvPr id="299" name="Text Placeholder 298"/>
          <p:cNvSpPr>
            <a:spLocks noGrp="1"/>
          </p:cNvSpPr>
          <p:nvPr>
            <p:ph type="body" sz="quarter" idx="118"/>
          </p:nvPr>
        </p:nvSpPr>
        <p:spPr/>
        <p:txBody>
          <a:bodyPr/>
          <a:lstStyle/>
          <a:p>
            <a:endParaRPr lang="en-US"/>
          </a:p>
        </p:txBody>
      </p:sp>
      <p:sp>
        <p:nvSpPr>
          <p:cNvPr id="300" name="Text Placeholder 299"/>
          <p:cNvSpPr>
            <a:spLocks noGrp="1"/>
          </p:cNvSpPr>
          <p:nvPr>
            <p:ph type="body" sz="quarter" idx="119"/>
          </p:nvPr>
        </p:nvSpPr>
        <p:spPr/>
        <p:txBody>
          <a:bodyPr/>
          <a:lstStyle/>
          <a:p>
            <a:endParaRPr lang="en-US"/>
          </a:p>
        </p:txBody>
      </p:sp>
      <p:sp>
        <p:nvSpPr>
          <p:cNvPr id="301" name="Text Placeholder 300"/>
          <p:cNvSpPr>
            <a:spLocks noGrp="1"/>
          </p:cNvSpPr>
          <p:nvPr>
            <p:ph type="body" sz="quarter" idx="120"/>
          </p:nvPr>
        </p:nvSpPr>
        <p:spPr/>
        <p:txBody>
          <a:bodyPr/>
          <a:lstStyle/>
          <a:p>
            <a:endParaRPr lang="en-US"/>
          </a:p>
        </p:txBody>
      </p:sp>
      <p:sp>
        <p:nvSpPr>
          <p:cNvPr id="302" name="Text Placeholder 301"/>
          <p:cNvSpPr>
            <a:spLocks noGrp="1"/>
          </p:cNvSpPr>
          <p:nvPr>
            <p:ph type="body" sz="quarter" idx="121"/>
          </p:nvPr>
        </p:nvSpPr>
        <p:spPr/>
        <p:txBody>
          <a:bodyPr/>
          <a:lstStyle/>
          <a:p>
            <a:endParaRPr lang="en-US"/>
          </a:p>
        </p:txBody>
      </p:sp>
      <p:sp>
        <p:nvSpPr>
          <p:cNvPr id="303" name="Text Placeholder 302"/>
          <p:cNvSpPr>
            <a:spLocks noGrp="1"/>
          </p:cNvSpPr>
          <p:nvPr>
            <p:ph type="body" sz="quarter" idx="122"/>
          </p:nvPr>
        </p:nvSpPr>
        <p:spPr/>
        <p:txBody>
          <a:bodyPr/>
          <a:lstStyle/>
          <a:p>
            <a:endParaRPr lang="en-US"/>
          </a:p>
        </p:txBody>
      </p:sp>
      <p:sp>
        <p:nvSpPr>
          <p:cNvPr id="304" name="Text Placeholder 303"/>
          <p:cNvSpPr>
            <a:spLocks noGrp="1"/>
          </p:cNvSpPr>
          <p:nvPr>
            <p:ph type="body" sz="quarter" idx="123"/>
          </p:nvPr>
        </p:nvSpPr>
        <p:spPr/>
        <p:txBody>
          <a:bodyPr/>
          <a:lstStyle/>
          <a:p>
            <a:endParaRPr lang="en-US"/>
          </a:p>
        </p:txBody>
      </p:sp>
      <p:sp>
        <p:nvSpPr>
          <p:cNvPr id="305" name="Text Placeholder 304"/>
          <p:cNvSpPr>
            <a:spLocks noGrp="1"/>
          </p:cNvSpPr>
          <p:nvPr>
            <p:ph type="body" sz="quarter" idx="124"/>
          </p:nvPr>
        </p:nvSpPr>
        <p:spPr/>
        <p:txBody>
          <a:bodyPr/>
          <a:lstStyle/>
          <a:p>
            <a:endParaRPr lang="en-US"/>
          </a:p>
        </p:txBody>
      </p:sp>
      <p:sp>
        <p:nvSpPr>
          <p:cNvPr id="306" name="Text Placeholder 305"/>
          <p:cNvSpPr>
            <a:spLocks noGrp="1"/>
          </p:cNvSpPr>
          <p:nvPr>
            <p:ph type="body" sz="quarter" idx="125"/>
          </p:nvPr>
        </p:nvSpPr>
        <p:spPr/>
        <p:txBody>
          <a:bodyPr/>
          <a:lstStyle/>
          <a:p>
            <a:endParaRPr lang="en-US" dirty="0"/>
          </a:p>
        </p:txBody>
      </p:sp>
      <p:pic>
        <p:nvPicPr>
          <p:cNvPr id="392" name="Picture Placeholder 391"/>
          <p:cNvPicPr>
            <a:picLocks noGrp="1" noChangeAspect="1"/>
          </p:cNvPicPr>
          <p:nvPr>
            <p:ph type="pic" sz="quarter" idx="115"/>
          </p:nvPr>
        </p:nvPicPr>
        <p:blipFill>
          <a:blip r:embed="rId3" cstate="print">
            <a:extLst>
              <a:ext uri="{28A0092B-C50C-407E-A947-70E740481C1C}">
                <a14:useLocalDpi xmlns:a14="http://schemas.microsoft.com/office/drawing/2010/main" val="0"/>
              </a:ext>
            </a:extLst>
          </a:blip>
          <a:srcRect l="29551" r="29551"/>
          <a:stretch>
            <a:fillRect/>
          </a:stretch>
        </p:blipFill>
        <p:spPr/>
      </p:pic>
      <p:pic>
        <p:nvPicPr>
          <p:cNvPr id="402" name="Picture Placeholder 401"/>
          <p:cNvPicPr>
            <a:picLocks noGrp="1" noChangeAspect="1"/>
          </p:cNvPicPr>
          <p:nvPr>
            <p:ph type="pic" sz="quarter" idx="127"/>
          </p:nvPr>
        </p:nvPicPr>
        <p:blipFill>
          <a:blip r:embed="rId3" cstate="print">
            <a:extLst>
              <a:ext uri="{28A0092B-C50C-407E-A947-70E740481C1C}">
                <a14:useLocalDpi xmlns:a14="http://schemas.microsoft.com/office/drawing/2010/main" val="0"/>
              </a:ext>
            </a:extLst>
          </a:blip>
          <a:srcRect l="29551" r="29551"/>
          <a:stretch>
            <a:fillRect/>
          </a:stretch>
        </p:blipFill>
        <p:spPr/>
      </p:pic>
      <p:pic>
        <p:nvPicPr>
          <p:cNvPr id="404" name="Picture Placeholder 403"/>
          <p:cNvPicPr>
            <a:picLocks noGrp="1" noChangeAspect="1"/>
          </p:cNvPicPr>
          <p:nvPr>
            <p:ph type="pic" sz="quarter" idx="128"/>
          </p:nvPr>
        </p:nvPicPr>
        <p:blipFill>
          <a:blip r:embed="rId4">
            <a:extLst>
              <a:ext uri="{28A0092B-C50C-407E-A947-70E740481C1C}">
                <a14:useLocalDpi xmlns:a14="http://schemas.microsoft.com/office/drawing/2010/main" val="0"/>
              </a:ext>
            </a:extLst>
          </a:blip>
          <a:srcRect t="17947" b="17947"/>
          <a:stretch>
            <a:fillRect/>
          </a:stretch>
        </p:blipFill>
        <p:spPr/>
      </p:pic>
      <p:sp>
        <p:nvSpPr>
          <p:cNvPr id="312" name="Picture Placeholder 311"/>
          <p:cNvSpPr>
            <a:spLocks noGrp="1"/>
          </p:cNvSpPr>
          <p:nvPr>
            <p:ph type="pic" sz="quarter" idx="129"/>
          </p:nvPr>
        </p:nvSpPr>
        <p:spPr/>
      </p:sp>
      <p:pic>
        <p:nvPicPr>
          <p:cNvPr id="398" name="Picture Placeholder 397"/>
          <p:cNvPicPr>
            <a:picLocks noGrp="1" noChangeAspect="1"/>
          </p:cNvPicPr>
          <p:nvPr>
            <p:ph type="pic" sz="quarter" idx="126"/>
          </p:nvPr>
        </p:nvPicPr>
        <p:blipFill>
          <a:blip r:embed="rId3" cstate="print">
            <a:extLst>
              <a:ext uri="{28A0092B-C50C-407E-A947-70E740481C1C}">
                <a14:useLocalDpi xmlns:a14="http://schemas.microsoft.com/office/drawing/2010/main" val="0"/>
              </a:ext>
            </a:extLst>
          </a:blip>
          <a:srcRect l="29551" r="29551"/>
          <a:stretch>
            <a:fillRect/>
          </a:stretch>
        </p:blipFill>
        <p:spPr/>
      </p:pic>
      <p:sp>
        <p:nvSpPr>
          <p:cNvPr id="313" name="Picture Placeholder 312"/>
          <p:cNvSpPr>
            <a:spLocks noGrp="1"/>
          </p:cNvSpPr>
          <p:nvPr>
            <p:ph type="pic" sz="quarter" idx="130"/>
          </p:nvPr>
        </p:nvSpPr>
        <p:spPr/>
      </p:sp>
      <p:sp>
        <p:nvSpPr>
          <p:cNvPr id="317" name="Text Placeholder 316"/>
          <p:cNvSpPr>
            <a:spLocks noGrp="1"/>
          </p:cNvSpPr>
          <p:nvPr>
            <p:ph type="body" sz="quarter" idx="136"/>
          </p:nvPr>
        </p:nvSpPr>
        <p:spPr/>
        <p:txBody>
          <a:bodyPr/>
          <a:lstStyle/>
          <a:p>
            <a:endParaRPr lang="en-US"/>
          </a:p>
        </p:txBody>
      </p:sp>
      <p:sp>
        <p:nvSpPr>
          <p:cNvPr id="318" name="Text Placeholder 317"/>
          <p:cNvSpPr>
            <a:spLocks noGrp="1"/>
          </p:cNvSpPr>
          <p:nvPr>
            <p:ph type="body" sz="quarter" idx="137"/>
          </p:nvPr>
        </p:nvSpPr>
        <p:spPr/>
        <p:txBody>
          <a:bodyPr/>
          <a:lstStyle/>
          <a:p>
            <a:endParaRPr lang="en-US"/>
          </a:p>
        </p:txBody>
      </p:sp>
      <p:sp>
        <p:nvSpPr>
          <p:cNvPr id="319" name="Text Placeholder 318"/>
          <p:cNvSpPr>
            <a:spLocks noGrp="1"/>
          </p:cNvSpPr>
          <p:nvPr>
            <p:ph type="body" sz="quarter" idx="138"/>
          </p:nvPr>
        </p:nvSpPr>
        <p:spPr/>
        <p:txBody>
          <a:bodyPr/>
          <a:lstStyle/>
          <a:p>
            <a:endParaRPr lang="en-US"/>
          </a:p>
        </p:txBody>
      </p:sp>
      <p:sp>
        <p:nvSpPr>
          <p:cNvPr id="320" name="Text Placeholder 319"/>
          <p:cNvSpPr>
            <a:spLocks noGrp="1"/>
          </p:cNvSpPr>
          <p:nvPr>
            <p:ph type="body" sz="quarter" idx="139"/>
          </p:nvPr>
        </p:nvSpPr>
        <p:spPr/>
        <p:txBody>
          <a:bodyPr/>
          <a:lstStyle/>
          <a:p>
            <a:endParaRPr lang="en-US"/>
          </a:p>
        </p:txBody>
      </p:sp>
      <p:sp>
        <p:nvSpPr>
          <p:cNvPr id="321" name="Text Placeholder 320"/>
          <p:cNvSpPr>
            <a:spLocks noGrp="1"/>
          </p:cNvSpPr>
          <p:nvPr>
            <p:ph type="body" sz="quarter" idx="140"/>
          </p:nvPr>
        </p:nvSpPr>
        <p:spPr/>
        <p:txBody>
          <a:bodyPr/>
          <a:lstStyle/>
          <a:p>
            <a:endParaRPr lang="en-US"/>
          </a:p>
        </p:txBody>
      </p:sp>
      <p:sp>
        <p:nvSpPr>
          <p:cNvPr id="322" name="Text Placeholder 321"/>
          <p:cNvSpPr>
            <a:spLocks noGrp="1"/>
          </p:cNvSpPr>
          <p:nvPr>
            <p:ph type="body" sz="quarter" idx="141"/>
          </p:nvPr>
        </p:nvSpPr>
        <p:spPr/>
        <p:txBody>
          <a:bodyPr/>
          <a:lstStyle/>
          <a:p>
            <a:endParaRPr lang="en-US"/>
          </a:p>
        </p:txBody>
      </p:sp>
      <p:sp>
        <p:nvSpPr>
          <p:cNvPr id="323" name="Text Placeholder 322"/>
          <p:cNvSpPr>
            <a:spLocks noGrp="1"/>
          </p:cNvSpPr>
          <p:nvPr>
            <p:ph type="body" sz="quarter" idx="142"/>
          </p:nvPr>
        </p:nvSpPr>
        <p:spPr/>
        <p:txBody>
          <a:bodyPr/>
          <a:lstStyle/>
          <a:p>
            <a:endParaRPr lang="en-US"/>
          </a:p>
        </p:txBody>
      </p:sp>
      <p:sp>
        <p:nvSpPr>
          <p:cNvPr id="324" name="Text Placeholder 323"/>
          <p:cNvSpPr>
            <a:spLocks noGrp="1"/>
          </p:cNvSpPr>
          <p:nvPr>
            <p:ph type="body" sz="quarter" idx="143"/>
          </p:nvPr>
        </p:nvSpPr>
        <p:spPr/>
        <p:txBody>
          <a:bodyPr/>
          <a:lstStyle/>
          <a:p>
            <a:endParaRPr lang="en-US"/>
          </a:p>
        </p:txBody>
      </p:sp>
      <p:sp>
        <p:nvSpPr>
          <p:cNvPr id="325" name="Text Placeholder 324"/>
          <p:cNvSpPr>
            <a:spLocks noGrp="1"/>
          </p:cNvSpPr>
          <p:nvPr>
            <p:ph type="body" sz="quarter" idx="144"/>
          </p:nvPr>
        </p:nvSpPr>
        <p:spPr/>
        <p:txBody>
          <a:bodyPr/>
          <a:lstStyle/>
          <a:p>
            <a:endParaRPr lang="en-US"/>
          </a:p>
        </p:txBody>
      </p:sp>
      <p:sp>
        <p:nvSpPr>
          <p:cNvPr id="326" name="Text Placeholder 325"/>
          <p:cNvSpPr>
            <a:spLocks noGrp="1"/>
          </p:cNvSpPr>
          <p:nvPr>
            <p:ph type="body" sz="quarter" idx="145"/>
          </p:nvPr>
        </p:nvSpPr>
        <p:spPr/>
        <p:txBody>
          <a:bodyPr/>
          <a:lstStyle/>
          <a:p>
            <a:endParaRPr lang="en-US"/>
          </a:p>
        </p:txBody>
      </p:sp>
      <p:sp>
        <p:nvSpPr>
          <p:cNvPr id="327" name="Text Placeholder 326"/>
          <p:cNvSpPr>
            <a:spLocks noGrp="1"/>
          </p:cNvSpPr>
          <p:nvPr>
            <p:ph type="body" sz="quarter" idx="146"/>
          </p:nvPr>
        </p:nvSpPr>
        <p:spPr/>
        <p:txBody>
          <a:bodyPr/>
          <a:lstStyle/>
          <a:p>
            <a:endParaRPr lang="en-US"/>
          </a:p>
        </p:txBody>
      </p:sp>
      <p:sp>
        <p:nvSpPr>
          <p:cNvPr id="328" name="Text Placeholder 327"/>
          <p:cNvSpPr>
            <a:spLocks noGrp="1"/>
          </p:cNvSpPr>
          <p:nvPr>
            <p:ph type="body" sz="quarter" idx="147"/>
          </p:nvPr>
        </p:nvSpPr>
        <p:spPr/>
        <p:txBody>
          <a:bodyPr/>
          <a:lstStyle/>
          <a:p>
            <a:endParaRPr lang="en-US"/>
          </a:p>
        </p:txBody>
      </p:sp>
      <p:sp>
        <p:nvSpPr>
          <p:cNvPr id="329" name="Text Placeholder 328"/>
          <p:cNvSpPr>
            <a:spLocks noGrp="1"/>
          </p:cNvSpPr>
          <p:nvPr>
            <p:ph type="body" sz="quarter" idx="148"/>
          </p:nvPr>
        </p:nvSpPr>
        <p:spPr/>
        <p:txBody>
          <a:bodyPr/>
          <a:lstStyle/>
          <a:p>
            <a:endParaRPr lang="en-US"/>
          </a:p>
        </p:txBody>
      </p:sp>
      <p:graphicFrame>
        <p:nvGraphicFramePr>
          <p:cNvPr id="342" name="Table 341"/>
          <p:cNvGraphicFramePr>
            <a:graphicFrameLocks noGrp="1"/>
          </p:cNvGraphicFramePr>
          <p:nvPr>
            <p:extLst>
              <p:ext uri="{D42A27DB-BD31-4B8C-83A1-F6EECF244321}">
                <p14:modId xmlns:p14="http://schemas.microsoft.com/office/powerpoint/2010/main" val="2673209702"/>
              </p:ext>
            </p:extLst>
          </p:nvPr>
        </p:nvGraphicFramePr>
        <p:xfrm>
          <a:off x="10610301" y="10479657"/>
          <a:ext cx="6209414" cy="2333553"/>
        </p:xfrm>
        <a:graphic>
          <a:graphicData uri="http://schemas.openxmlformats.org/drawingml/2006/table">
            <a:tbl>
              <a:tblPr firstRow="1" bandRow="1">
                <a:tableStyleId>{3C2FFA5D-87B4-456A-9821-1D502468CF0F}</a:tableStyleId>
              </a:tblPr>
              <a:tblGrid>
                <a:gridCol w="2033026">
                  <a:extLst>
                    <a:ext uri="{9D8B030D-6E8A-4147-A177-3AD203B41FA5}">
                      <a16:colId xmlns:a16="http://schemas.microsoft.com/office/drawing/2014/main" val="940332155"/>
                    </a:ext>
                  </a:extLst>
                </a:gridCol>
                <a:gridCol w="2052608">
                  <a:extLst>
                    <a:ext uri="{9D8B030D-6E8A-4147-A177-3AD203B41FA5}">
                      <a16:colId xmlns:a16="http://schemas.microsoft.com/office/drawing/2014/main" val="20527515"/>
                    </a:ext>
                  </a:extLst>
                </a:gridCol>
                <a:gridCol w="2123780">
                  <a:extLst>
                    <a:ext uri="{9D8B030D-6E8A-4147-A177-3AD203B41FA5}">
                      <a16:colId xmlns:a16="http://schemas.microsoft.com/office/drawing/2014/main" val="73358478"/>
                    </a:ext>
                  </a:extLst>
                </a:gridCol>
              </a:tblGrid>
              <a:tr h="779073">
                <a:tc>
                  <a:txBody>
                    <a:bodyPr/>
                    <a:lstStyle/>
                    <a:p>
                      <a:r>
                        <a:rPr lang="en-US" sz="2800" dirty="0"/>
                        <a:t>Nitrazine</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Sensitivity</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Specificity</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2618661394"/>
                  </a:ext>
                </a:extLst>
              </a:tr>
              <a:tr h="416401">
                <a:tc>
                  <a:txBody>
                    <a:bodyPr/>
                    <a:lstStyle/>
                    <a:p>
                      <a:r>
                        <a:rPr lang="en-US" sz="2800" dirty="0"/>
                        <a:t>Acidemia</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0.46</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0.71</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1385235740"/>
                  </a:ext>
                </a:extLst>
              </a:tr>
              <a:tr h="416401">
                <a:tc>
                  <a:txBody>
                    <a:bodyPr/>
                    <a:lstStyle/>
                    <a:p>
                      <a:r>
                        <a:rPr lang="en-US" sz="2800" dirty="0"/>
                        <a:t>Normal pH</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1</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3456096489"/>
                  </a:ext>
                </a:extLst>
              </a:tr>
              <a:tr h="518160">
                <a:tc>
                  <a:txBody>
                    <a:bodyPr/>
                    <a:lstStyle/>
                    <a:p>
                      <a:r>
                        <a:rPr lang="en-US" sz="2800" dirty="0"/>
                        <a:t>Alkalemia</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0.57</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0.33</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1853485378"/>
                  </a:ext>
                </a:extLst>
              </a:tr>
            </a:tbl>
          </a:graphicData>
        </a:graphic>
      </p:graphicFrame>
      <p:graphicFrame>
        <p:nvGraphicFramePr>
          <p:cNvPr id="343" name="Table 342"/>
          <p:cNvGraphicFramePr>
            <a:graphicFrameLocks noGrp="1"/>
          </p:cNvGraphicFramePr>
          <p:nvPr>
            <p:extLst>
              <p:ext uri="{D42A27DB-BD31-4B8C-83A1-F6EECF244321}">
                <p14:modId xmlns:p14="http://schemas.microsoft.com/office/powerpoint/2010/main" val="4037281033"/>
              </p:ext>
            </p:extLst>
          </p:nvPr>
        </p:nvGraphicFramePr>
        <p:xfrm>
          <a:off x="10600443" y="13050487"/>
          <a:ext cx="6209414" cy="2333553"/>
        </p:xfrm>
        <a:graphic>
          <a:graphicData uri="http://schemas.openxmlformats.org/drawingml/2006/table">
            <a:tbl>
              <a:tblPr firstRow="1" bandRow="1">
                <a:tableStyleId>{3C2FFA5D-87B4-456A-9821-1D502468CF0F}</a:tableStyleId>
              </a:tblPr>
              <a:tblGrid>
                <a:gridCol w="1974346">
                  <a:extLst>
                    <a:ext uri="{9D8B030D-6E8A-4147-A177-3AD203B41FA5}">
                      <a16:colId xmlns:a16="http://schemas.microsoft.com/office/drawing/2014/main" val="940332155"/>
                    </a:ext>
                  </a:extLst>
                </a:gridCol>
                <a:gridCol w="1993363">
                  <a:extLst>
                    <a:ext uri="{9D8B030D-6E8A-4147-A177-3AD203B41FA5}">
                      <a16:colId xmlns:a16="http://schemas.microsoft.com/office/drawing/2014/main" val="20527515"/>
                    </a:ext>
                  </a:extLst>
                </a:gridCol>
                <a:gridCol w="2241705">
                  <a:extLst>
                    <a:ext uri="{9D8B030D-6E8A-4147-A177-3AD203B41FA5}">
                      <a16:colId xmlns:a16="http://schemas.microsoft.com/office/drawing/2014/main" val="73358478"/>
                    </a:ext>
                  </a:extLst>
                </a:gridCol>
              </a:tblGrid>
              <a:tr h="779073">
                <a:tc>
                  <a:txBody>
                    <a:bodyPr/>
                    <a:lstStyle/>
                    <a:p>
                      <a:r>
                        <a:rPr lang="en-US" sz="2800" dirty="0"/>
                        <a:t>Phion</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Sensitivity</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Specificity</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2618661394"/>
                  </a:ext>
                </a:extLst>
              </a:tr>
              <a:tr h="416401">
                <a:tc>
                  <a:txBody>
                    <a:bodyPr/>
                    <a:lstStyle/>
                    <a:p>
                      <a:r>
                        <a:rPr lang="en-US" sz="2800" dirty="0"/>
                        <a:t>Acidemia</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0.78</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0.54</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1385235740"/>
                  </a:ext>
                </a:extLst>
              </a:tr>
              <a:tr h="416401">
                <a:tc>
                  <a:txBody>
                    <a:bodyPr/>
                    <a:lstStyle/>
                    <a:p>
                      <a:r>
                        <a:rPr lang="en-US" sz="2800" dirty="0"/>
                        <a:t>Normal pH</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1</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3456096489"/>
                  </a:ext>
                </a:extLst>
              </a:tr>
              <a:tr h="518160">
                <a:tc>
                  <a:txBody>
                    <a:bodyPr/>
                    <a:lstStyle/>
                    <a:p>
                      <a:r>
                        <a:rPr lang="en-US" sz="2800" dirty="0"/>
                        <a:t>Alkalemia</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0.63</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tc>
                  <a:txBody>
                    <a:bodyPr/>
                    <a:lstStyle/>
                    <a:p>
                      <a:r>
                        <a:rPr lang="en-US" sz="2800" dirty="0"/>
                        <a:t>0.63</a:t>
                      </a:r>
                      <a:endParaRPr lang="en-US" sz="2800" dirty="0">
                        <a:latin typeface="Arial" panose="020B0604020202020204" pitchFamily="34" charset="0"/>
                        <a:ea typeface="Tahoma" panose="020B0604030504040204" pitchFamily="34" charset="0"/>
                        <a:cs typeface="Arial" panose="020B0604020202020204" pitchFamily="34" charset="0"/>
                      </a:endParaRPr>
                    </a:p>
                  </a:txBody>
                  <a:tcPr/>
                </a:tc>
                <a:extLst>
                  <a:ext uri="{0D108BD9-81ED-4DB2-BD59-A6C34878D82A}">
                    <a16:rowId xmlns:a16="http://schemas.microsoft.com/office/drawing/2014/main" val="1853485378"/>
                  </a:ext>
                </a:extLst>
              </a:tr>
            </a:tbl>
          </a:graphicData>
        </a:graphic>
      </p:graphicFrame>
      <p:sp>
        <p:nvSpPr>
          <p:cNvPr id="390" name="TextBox 389"/>
          <p:cNvSpPr txBox="1"/>
          <p:nvPr/>
        </p:nvSpPr>
        <p:spPr>
          <a:xfrm>
            <a:off x="665361" y="7931888"/>
            <a:ext cx="8526178" cy="7417415"/>
          </a:xfrm>
          <a:prstGeom prst="rect">
            <a:avLst/>
          </a:prstGeom>
          <a:noFill/>
        </p:spPr>
        <p:txBody>
          <a:bodyPr wrap="square" rtlCol="0">
            <a:spAutoFit/>
          </a:bodyPr>
          <a:lstStyle/>
          <a:p>
            <a:r>
              <a:rPr lang="en-US" sz="2800" dirty="0">
                <a:solidFill>
                  <a:schemeClr val="bg1"/>
                </a:solidFill>
                <a:latin typeface="Arial" panose="020B0604020202020204" pitchFamily="34" charset="0"/>
                <a:cs typeface="Arial" panose="020B0604020202020204" pitchFamily="34" charset="0"/>
              </a:rPr>
              <a:t>This was a convenience sample of patients older than eighteen years of age who were seen in the UC Davis Emergency Department. Patients were enrolled if the attending physician treating them suspected an acid-base derangement, if they had chronic lung disease, or if they were intubated or septic with an arterial blood gas (ABG) or venous blood gas (VBG) was drawn within one hour of consent. After consent was obtained, research personnel or nursing staff drew a sample of blood through existing IV line. The sample was then spun down to plasma. Nitrazine and phion pH papers were then applied to the blood sample to determine their </a:t>
            </a:r>
            <a:r>
              <a:rPr lang="en-US" sz="2800" dirty="0" err="1">
                <a:solidFill>
                  <a:schemeClr val="bg1"/>
                </a:solidFill>
                <a:latin typeface="Arial" panose="020B0604020202020204" pitchFamily="34" charset="0"/>
                <a:cs typeface="Arial" panose="020B0604020202020204" pitchFamily="34" charset="0"/>
              </a:rPr>
              <a:t>pH.</a:t>
            </a:r>
            <a:r>
              <a:rPr lang="en-US" sz="2800" dirty="0">
                <a:solidFill>
                  <a:schemeClr val="bg1"/>
                </a:solidFill>
                <a:latin typeface="Arial" panose="020B0604020202020204" pitchFamily="34" charset="0"/>
                <a:cs typeface="Arial" panose="020B0604020202020204" pitchFamily="34" charset="0"/>
              </a:rPr>
              <a:t> Nitrazine samples were recorded in increments of 0.5 (6.5, 7.0, 7.5, 8.0) and phion samples were recorded in increments of 0.5, including 7.25 (6.5, 7.0, 7.25, 7.5, 8.0).</a:t>
            </a:r>
          </a:p>
        </p:txBody>
      </p:sp>
      <p:pic>
        <p:nvPicPr>
          <p:cNvPr id="403" name="Picture 40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353961" y="624448"/>
            <a:ext cx="4056774" cy="1063582"/>
          </a:xfrm>
          <a:prstGeom prst="rect">
            <a:avLst/>
          </a:prstGeom>
        </p:spPr>
      </p:pic>
      <p:pic>
        <p:nvPicPr>
          <p:cNvPr id="405" name="Picture 40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3113" y="47622"/>
            <a:ext cx="2333020" cy="2333020"/>
          </a:xfrm>
          <a:prstGeom prst="rect">
            <a:avLst/>
          </a:prstGeom>
        </p:spPr>
      </p:pic>
    </p:spTree>
    <p:extLst>
      <p:ext uri="{BB962C8B-B14F-4D97-AF65-F5344CB8AC3E}">
        <p14:creationId xmlns:p14="http://schemas.microsoft.com/office/powerpoint/2010/main" val="3417310049"/>
      </p:ext>
    </p:extLst>
  </p:cSld>
  <p:clrMapOvr>
    <a:masterClrMapping/>
  </p:clrMapOvr>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1000</TotalTime>
  <Words>677</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vt:i4>
      </vt:variant>
    </vt:vector>
  </HeadingPairs>
  <TitlesOfParts>
    <vt:vector size="10" baseType="lpstr">
      <vt:lpstr>Arial</vt:lpstr>
      <vt:lpstr>Calibri</vt:lpstr>
      <vt:lpstr>Calibri Light</vt:lpstr>
      <vt:lpstr>Tahoma</vt:lpstr>
      <vt:lpstr>Trebuchet MS</vt:lpstr>
      <vt:lpstr>PosterPresentations.com-36x60-Template-V3</vt:lpstr>
      <vt:lpstr>1_Classic 3 Columns</vt:lpstr>
      <vt:lpstr>Classic - Wide Center</vt:lpstr>
      <vt:lpstr>Office Theme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Megan Gilbert</cp:lastModifiedBy>
  <cp:revision>39</cp:revision>
  <dcterms:created xsi:type="dcterms:W3CDTF">2012-02-06T18:46:22Z</dcterms:created>
  <dcterms:modified xsi:type="dcterms:W3CDTF">2017-02-18T01:51:19Z</dcterms:modified>
</cp:coreProperties>
</file>